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Oswald" panose="020B0604020202020204" charset="0"/>
      <p:regular r:id="rId22"/>
      <p:bold r:id="rId23"/>
    </p:embeddedFont>
    <p:embeddedFont>
      <p:font typeface="Source Code Pr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7d3469ff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7d3469ff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4671328c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4671328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4671328c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4671328c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97af1ef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97af1e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7d3469ffd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7d3469ff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7d3469ffd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7d3469ff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4671328c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4671328c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7d3469ff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7d3469f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4671328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4671328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4671328c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4671328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4671328c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4671328c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671328c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4671328c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671328cd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4671328c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97af1ef0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97af1ef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harechecklist.gov.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tionfraud.police.uk/alert/coronavirus-vaccine-scams-warn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tarum.bans@dcms.gov.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hs.uk/conditions/vaccinations/why-vaccination-is-safe-and-importa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assets.publishing.service.gov.uk/government/uploads/system/uploads/attachment_data/file/951928/uk-covid-19-vaccines-delivery-plan-final.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drive/folders/127xxFvWKeusSg5eKjTlO5LD49wFNVTV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gbr01.safelinks.protection.outlook.com/?url=https%3A%2F%2Fcoronavirusresources.phe.gov.uk%2Fcovid-19-vaccine%2Fresources%2F&amp;data=04%7C01%7CPhilippa.Silverman%40communities.gov.uk%7C037c1f9e11ad4b424ba008d8986f332b%7Cbf3468109c7d43dea87224a2ef3995a8%7C0%7C0%7C637426950767655237%7CUnknown%7CTWFpbGZsb3d8eyJWIjoiMC4wLjAwMDAiLCJQIjoiV2luMzIiLCJBTiI6Ik1haWwiLCJXVCI6Mn0%3D%7C1000&amp;sdata=hpI%2BZ2mYDt6umZ2YgOl2tH0wtthxY%2F2U5FEysG3MzHk%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xq3zv-s5DnX2U3MQrYEXUd8OvAveJT8F/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gueAHkRyodr47hMRQXn4_uPv4BiRlFzW/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london.gov.uk/coronavirus/translated-covid-19-guida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doctorsoftheworld.org.uk/coronavirus-information/" TargetMode="External"/><Relationship Id="rId4" Type="http://schemas.openxmlformats.org/officeDocument/2006/relationships/hyperlink" Target="https://www.london.gov.uk/coronavirus/covid-19-resources-and-services-your-language-0?utm_source=email&amp;utm_medium=newsletter&amp;utm_campaign=LT2021&amp;utm_content=Janlockdownemai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ignhealth.org.uk/resources/coronavirus/" TargetMode="External"/><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youtube.com/watch?v=ciCgeiO-Zn0" TargetMode="External"/><Relationship Id="rId5" Type="http://schemas.openxmlformats.org/officeDocument/2006/relationships/hyperlink" Target="https://www.leicestercityccg.nhs.uk/my-health/coronavirus-advice/coronavirus-information-in-different-languages-and-formats/" TargetMode="External"/><Relationship Id="rId4" Type="http://schemas.openxmlformats.org/officeDocument/2006/relationships/hyperlink" Target="https://btmprojects.com/category/bradford-council/coronavir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harechecklist.gov.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eur01.safelinks.protection.outlook.com/?url=https%3A%2F%2Fsharechecklist.gov.uk%2F&amp;data=04%7C01%7CWilliam.Juba%40phe.gov.uk%7C4f08b8c140f540e3b38208d8b2fde5b2%7Cee4e14994a354b2ead475f3cf9de8666%7C0%7C0%7C637456150855943616%7CUnknown%7CTWFpbGZsb3d8eyJWIjoiMC4wLjAwMDAiLCJQIjoiV2luMzIiLCJBTiI6Ik1haWwiLCJXVCI6Mn0%3D%7C1000&amp;sdata=1B5fdmBsVTbNuNRIyiIbuEosSMMLpWFzs7Q4AqYQlpo%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94300" y="462750"/>
            <a:ext cx="8555400" cy="2109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5600"/>
              <a:t>COVID-19 Vaccine Comms Pack</a:t>
            </a:r>
            <a:r>
              <a:rPr lang="en-GB"/>
              <a:t> </a:t>
            </a:r>
            <a:endParaRPr/>
          </a:p>
        </p:txBody>
      </p:sp>
      <p:sp>
        <p:nvSpPr>
          <p:cNvPr id="63" name="Google Shape;63;p13"/>
          <p:cNvSpPr txBox="1">
            <a:spLocks noGrp="1"/>
          </p:cNvSpPr>
          <p:nvPr>
            <p:ph type="subTitle" idx="1"/>
          </p:nvPr>
        </p:nvSpPr>
        <p:spPr>
          <a:xfrm>
            <a:off x="430800" y="3413625"/>
            <a:ext cx="8282400" cy="12606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GB"/>
              <a:t>Voluntary, Community and Social Enterprise organisations</a:t>
            </a:r>
            <a:endParaRPr/>
          </a:p>
        </p:txBody>
      </p:sp>
      <p:pic>
        <p:nvPicPr>
          <p:cNvPr id="64" name="Google Shape;64;p13"/>
          <p:cNvPicPr preferRelativeResize="0"/>
          <p:nvPr/>
        </p:nvPicPr>
        <p:blipFill>
          <a:blip r:embed="rId3">
            <a:alphaModFix/>
          </a:blip>
          <a:stretch>
            <a:fillRect/>
          </a:stretch>
        </p:blipFill>
        <p:spPr>
          <a:xfrm>
            <a:off x="0" y="3964475"/>
            <a:ext cx="1768550" cy="1179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Tackling Misinformation </a:t>
            </a:r>
            <a:endParaRPr>
              <a:solidFill>
                <a:srgbClr val="FFFFFF"/>
              </a:solidFill>
            </a:endParaRPr>
          </a:p>
        </p:txBody>
      </p:sp>
      <p:sp>
        <p:nvSpPr>
          <p:cNvPr id="125" name="Google Shape;125;p22"/>
          <p:cNvSpPr txBox="1">
            <a:spLocks noGrp="1"/>
          </p:cNvSpPr>
          <p:nvPr>
            <p:ph type="body" idx="1"/>
          </p:nvPr>
        </p:nvSpPr>
        <p:spPr>
          <a:xfrm>
            <a:off x="311700" y="1249475"/>
            <a:ext cx="8520600" cy="38940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SzPts val="440"/>
              <a:buNone/>
            </a:pPr>
            <a:r>
              <a:rPr lang="en-GB" sz="1400">
                <a:solidFill>
                  <a:srgbClr val="000000"/>
                </a:solidFill>
                <a:highlight>
                  <a:srgbClr val="FFFFFF"/>
                </a:highlight>
                <a:latin typeface="Calibri"/>
                <a:ea typeface="Calibri"/>
                <a:cs typeface="Calibri"/>
                <a:sym typeface="Calibri"/>
              </a:rPr>
              <a:t>Below is some sample mis and disinformation copy which you can use on </a:t>
            </a:r>
            <a:r>
              <a:rPr lang="en-GB" sz="1400" b="1">
                <a:solidFill>
                  <a:srgbClr val="000000"/>
                </a:solidFill>
                <a:highlight>
                  <a:srgbClr val="FFFFFF"/>
                </a:highlight>
                <a:latin typeface="Calibri"/>
                <a:ea typeface="Calibri"/>
                <a:cs typeface="Calibri"/>
                <a:sym typeface="Calibri"/>
              </a:rPr>
              <a:t>social media: </a:t>
            </a:r>
            <a:endParaRPr sz="1400" b="1">
              <a:solidFill>
                <a:srgbClr val="000000"/>
              </a:solidFill>
              <a:highlight>
                <a:srgbClr val="FFFFFF"/>
              </a:highlight>
              <a:latin typeface="Calibri"/>
              <a:ea typeface="Calibri"/>
              <a:cs typeface="Calibri"/>
              <a:sym typeface="Calibri"/>
            </a:endParaRPr>
          </a:p>
          <a:p>
            <a:pPr marL="457200" lvl="0" indent="-317500" algn="l" rtl="0">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Sharing false information about coronavirus vaccines can be dangerous. Make sure you’re not contributing to the spread of harmful content — read the SHARE checklist:</a:t>
            </a:r>
            <a:r>
              <a:rPr lang="en-GB" sz="1400">
                <a:solidFill>
                  <a:srgbClr val="000000"/>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4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latin typeface="Calibri"/>
              <a:ea typeface="Calibri"/>
              <a:cs typeface="Calibri"/>
              <a:sym typeface="Calibri"/>
            </a:endParaRPr>
          </a:p>
          <a:p>
            <a:pPr marL="457200" lvl="0" indent="-317500" algn="l" rtl="0">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False information about coronavirus and vaccines are regularly shared online. The SHARE checklist can help you spot this harmful content, and protect yourself and others:</a:t>
            </a:r>
            <a:r>
              <a:rPr lang="en-GB" sz="1400">
                <a:solidFill>
                  <a:srgbClr val="000000"/>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4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latin typeface="Calibri"/>
              <a:ea typeface="Calibri"/>
              <a:cs typeface="Calibri"/>
              <a:sym typeface="Calibri"/>
            </a:endParaRPr>
          </a:p>
          <a:p>
            <a:pPr marL="457200" lvl="0" indent="-317500" algn="l" rtl="0">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The SHARE checklist is there to help you spot false or misleading online information. Read it to minimise the spread of harmful content:</a:t>
            </a:r>
            <a:r>
              <a:rPr lang="en-GB" sz="1400">
                <a:solidFill>
                  <a:srgbClr val="000000"/>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4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#SafeOnline #COVID19 #COVIDVaccine </a:t>
            </a:r>
            <a:endParaRPr sz="1400">
              <a:solidFill>
                <a:srgbClr val="000000"/>
              </a:solidFill>
              <a:highlight>
                <a:srgbClr val="FFFFFF"/>
              </a:highlight>
              <a:latin typeface="Calibri"/>
              <a:ea typeface="Calibri"/>
              <a:cs typeface="Calibri"/>
              <a:sym typeface="Calibri"/>
            </a:endParaRPr>
          </a:p>
          <a:p>
            <a:pPr marL="457200" lvl="0" indent="-317500" algn="l" rtl="0">
              <a:lnSpc>
                <a:spcPct val="138000"/>
              </a:lnSpc>
              <a:spcBef>
                <a:spcPts val="0"/>
              </a:spcBef>
              <a:spcAft>
                <a:spcPts val="0"/>
              </a:spcAft>
              <a:buSzPts val="1400"/>
              <a:buFont typeface="Calibri"/>
              <a:buChar char="●"/>
            </a:pPr>
            <a:r>
              <a:rPr lang="en-GB" sz="1400">
                <a:solidFill>
                  <a:srgbClr val="000000"/>
                </a:solidFill>
                <a:highlight>
                  <a:srgbClr val="FFFFFF"/>
                </a:highlight>
                <a:latin typeface="Calibri"/>
                <a:ea typeface="Calibri"/>
                <a:cs typeface="Calibri"/>
                <a:sym typeface="Calibri"/>
              </a:rPr>
              <a:t>False information online can be difficult to spot. By using the SHARE checklist, you can help minimise the spread of harmful content:</a:t>
            </a:r>
            <a:r>
              <a:rPr lang="en-GB" sz="1400">
                <a:solidFill>
                  <a:srgbClr val="000000"/>
                </a:solidFill>
                <a:highlight>
                  <a:srgbClr val="FFFFFF"/>
                </a:highlight>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GB" sz="14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https://sharechecklist.gov.uk/</a:t>
            </a:r>
            <a:r>
              <a:rPr lang="en-GB" sz="1400">
                <a:solidFill>
                  <a:srgbClr val="000000"/>
                </a:solidFill>
                <a:highlight>
                  <a:srgbClr val="FFFFFF"/>
                </a:highlight>
                <a:latin typeface="Calibri"/>
                <a:ea typeface="Calibri"/>
                <a:cs typeface="Calibri"/>
                <a:sym typeface="Calibri"/>
              </a:rPr>
              <a:t> #Misinformation #COVID19 #COVIDVaccine #SafeOnline</a:t>
            </a:r>
            <a:endParaRPr sz="1400">
              <a:solidFill>
                <a:srgbClr val="000000"/>
              </a:solidFill>
              <a:highlight>
                <a:srgbClr val="FFFFFF"/>
              </a:highlight>
              <a:latin typeface="Calibri"/>
              <a:ea typeface="Calibri"/>
              <a:cs typeface="Calibri"/>
              <a:sym typeface="Calibri"/>
            </a:endParaRPr>
          </a:p>
          <a:p>
            <a:pPr marL="0" lvl="0" indent="0" algn="l" rtl="0">
              <a:lnSpc>
                <a:spcPct val="138000"/>
              </a:lnSpc>
              <a:spcBef>
                <a:spcPts val="1200"/>
              </a:spcBef>
              <a:spcAft>
                <a:spcPts val="1200"/>
              </a:spcAft>
              <a:buNone/>
            </a:pP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Example: Tackling Misinformation</a:t>
            </a:r>
            <a:endParaRPr>
              <a:solidFill>
                <a:srgbClr val="FFFFFF"/>
              </a:solidFill>
            </a:endParaRPr>
          </a:p>
        </p:txBody>
      </p:sp>
      <p:pic>
        <p:nvPicPr>
          <p:cNvPr id="131" name="Google Shape;131;p23"/>
          <p:cNvPicPr preferRelativeResize="0"/>
          <p:nvPr/>
        </p:nvPicPr>
        <p:blipFill>
          <a:blip r:embed="rId3">
            <a:alphaModFix/>
          </a:blip>
          <a:stretch>
            <a:fillRect/>
          </a:stretch>
        </p:blipFill>
        <p:spPr>
          <a:xfrm>
            <a:off x="2616125" y="1471575"/>
            <a:ext cx="6527875" cy="3671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Example: Tackling Misinformation</a:t>
            </a:r>
            <a:endParaRPr>
              <a:solidFill>
                <a:srgbClr val="FFFFFF"/>
              </a:solidFill>
            </a:endParaRPr>
          </a:p>
        </p:txBody>
      </p:sp>
      <p:pic>
        <p:nvPicPr>
          <p:cNvPr id="137" name="Google Shape;137;p24"/>
          <p:cNvPicPr preferRelativeResize="0"/>
          <p:nvPr/>
        </p:nvPicPr>
        <p:blipFill>
          <a:blip r:embed="rId3">
            <a:alphaModFix/>
          </a:blip>
          <a:stretch>
            <a:fillRect/>
          </a:stretch>
        </p:blipFill>
        <p:spPr>
          <a:xfrm>
            <a:off x="2508100" y="1410800"/>
            <a:ext cx="6635909" cy="3732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body" idx="1"/>
          </p:nvPr>
        </p:nvSpPr>
        <p:spPr>
          <a:xfrm>
            <a:off x="311700" y="1468825"/>
            <a:ext cx="8520600" cy="344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solidFill>
                  <a:srgbClr val="000000"/>
                </a:solidFill>
                <a:latin typeface="Calibri"/>
                <a:ea typeface="Calibri"/>
                <a:cs typeface="Calibri"/>
                <a:sym typeface="Calibri"/>
              </a:rPr>
              <a:t>DCMS is working with the National Resilience Hub at the Cabinet Office and the Ministry for Housing, Communities and Local Government and their Community Champions scheme to develop a </a:t>
            </a:r>
            <a:r>
              <a:rPr lang="en-GB" b="1">
                <a:solidFill>
                  <a:srgbClr val="000000"/>
                </a:solidFill>
                <a:latin typeface="Calibri"/>
                <a:ea typeface="Calibri"/>
                <a:cs typeface="Calibri"/>
                <a:sym typeface="Calibri"/>
              </a:rPr>
              <a:t>social media toolkit</a:t>
            </a:r>
            <a:r>
              <a:rPr lang="en-GB">
                <a:solidFill>
                  <a:srgbClr val="000000"/>
                </a:solidFill>
                <a:latin typeface="Calibri"/>
                <a:ea typeface="Calibri"/>
                <a:cs typeface="Calibri"/>
                <a:sym typeface="Calibri"/>
              </a:rPr>
              <a:t> targeted at groups particularly vulnerable to mis and disinformation about the vaccine (BAME, Jewish Orthodox, Gypsy and Traveller communities). </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GB">
                <a:solidFill>
                  <a:srgbClr val="000000"/>
                </a:solidFill>
                <a:latin typeface="Calibri"/>
                <a:ea typeface="Calibri"/>
                <a:cs typeface="Calibri"/>
                <a:sym typeface="Calibri"/>
              </a:rPr>
              <a:t>These assets will be pushed out by trusted community leaders and health professionals representing these groups on channels commonly used to spread false information including WhatsApp, private Facebook groups and forums as well as Twitter, Facebook and Instagram. </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GB" b="1">
                <a:solidFill>
                  <a:srgbClr val="000000"/>
                </a:solidFill>
                <a:latin typeface="Calibri"/>
                <a:ea typeface="Calibri"/>
                <a:cs typeface="Calibri"/>
                <a:sym typeface="Calibri"/>
              </a:rPr>
              <a:t>This will be ready to share in the coming weeks.</a:t>
            </a:r>
            <a:endParaRPr b="1">
              <a:solidFill>
                <a:srgbClr val="000000"/>
              </a:solidFill>
              <a:latin typeface="Calibri"/>
              <a:ea typeface="Calibri"/>
              <a:cs typeface="Calibri"/>
              <a:sym typeface="Calibri"/>
            </a:endParaRPr>
          </a:p>
        </p:txBody>
      </p:sp>
      <p:sp>
        <p:nvSpPr>
          <p:cNvPr id="143" name="Google Shape;143;p25"/>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Tackling Misinformation: Next steps</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chemeClr val="lt1"/>
                </a:solidFill>
              </a:rPr>
              <a:t>Key messages on COVID-19 </a:t>
            </a:r>
            <a:r>
              <a:rPr lang="en-GB" u="sng">
                <a:solidFill>
                  <a:schemeClr val="lt1"/>
                </a:solidFill>
                <a:hlinkClick r:id="rId3">
                  <a:extLst>
                    <a:ext uri="{A12FA001-AC4F-418D-AE19-62706E023703}">
                      <ahyp:hlinkClr xmlns:ahyp="http://schemas.microsoft.com/office/drawing/2018/hyperlinkcolor" val="tx"/>
                    </a:ext>
                  </a:extLst>
                </a:hlinkClick>
              </a:rPr>
              <a:t>Vaccine Scams</a:t>
            </a:r>
            <a:endParaRPr>
              <a:solidFill>
                <a:schemeClr val="lt1"/>
              </a:solidFill>
            </a:endParaRPr>
          </a:p>
        </p:txBody>
      </p:sp>
      <p:sp>
        <p:nvSpPr>
          <p:cNvPr id="149" name="Google Shape;149;p26"/>
          <p:cNvSpPr txBox="1">
            <a:spLocks noGrp="1"/>
          </p:cNvSpPr>
          <p:nvPr>
            <p:ph type="body" idx="1"/>
          </p:nvPr>
        </p:nvSpPr>
        <p:spPr>
          <a:xfrm>
            <a:off x="311700" y="1468825"/>
            <a:ext cx="8520600" cy="36747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GB" sz="1600">
                <a:latin typeface="Arial"/>
                <a:ea typeface="Arial"/>
                <a:cs typeface="Arial"/>
                <a:sym typeface="Arial"/>
              </a:rPr>
              <a:t>Remember, the vaccine is only available on the NHS and is free of charge. The NHS will never ask you for details about your bank account or to pay for the vaccine. If you receive an email, text message or phone call purporting to be from the NHS and you are asked to provide financial details, </a:t>
            </a:r>
            <a:r>
              <a:rPr lang="en-GB" sz="1600" b="1">
                <a:latin typeface="Arial"/>
                <a:ea typeface="Arial"/>
                <a:cs typeface="Arial"/>
                <a:sym typeface="Arial"/>
              </a:rPr>
              <a:t>this is a scam.</a:t>
            </a:r>
            <a:br>
              <a:rPr lang="en-GB" sz="1600" b="1">
                <a:latin typeface="Arial"/>
                <a:ea typeface="Arial"/>
                <a:cs typeface="Arial"/>
                <a:sym typeface="Arial"/>
              </a:rPr>
            </a:br>
            <a:endParaRPr sz="1600" b="1">
              <a:latin typeface="Arial"/>
              <a:ea typeface="Arial"/>
              <a:cs typeface="Arial"/>
              <a:sym typeface="Arial"/>
            </a:endParaRPr>
          </a:p>
          <a:p>
            <a:pPr marL="914400" lvl="1" indent="-323850" algn="l" rtl="0">
              <a:spcBef>
                <a:spcPts val="0"/>
              </a:spcBef>
              <a:spcAft>
                <a:spcPts val="0"/>
              </a:spcAft>
              <a:buSzPts val="1500"/>
              <a:buChar char="○"/>
            </a:pPr>
            <a:r>
              <a:rPr lang="en-GB" sz="1500">
                <a:latin typeface="Arial"/>
                <a:ea typeface="Arial"/>
                <a:cs typeface="Arial"/>
                <a:sym typeface="Arial"/>
              </a:rPr>
              <a:t>The NHS will never ask you for your bank account or card details.</a:t>
            </a:r>
            <a:endParaRPr sz="1500">
              <a:latin typeface="Arial"/>
              <a:ea typeface="Arial"/>
              <a:cs typeface="Arial"/>
              <a:sym typeface="Arial"/>
            </a:endParaRPr>
          </a:p>
          <a:p>
            <a:pPr marL="914400" lvl="1" indent="-323850" algn="l" rtl="0">
              <a:spcBef>
                <a:spcPts val="0"/>
              </a:spcBef>
              <a:spcAft>
                <a:spcPts val="0"/>
              </a:spcAft>
              <a:buSzPts val="1500"/>
              <a:buChar char="○"/>
            </a:pPr>
            <a:r>
              <a:rPr lang="en-GB" sz="1500">
                <a:latin typeface="Arial"/>
                <a:ea typeface="Arial"/>
                <a:cs typeface="Arial"/>
                <a:sym typeface="Arial"/>
              </a:rPr>
              <a:t>The NHS will never ask you for your PIN or banking password.</a:t>
            </a:r>
            <a:endParaRPr sz="1500">
              <a:latin typeface="Arial"/>
              <a:ea typeface="Arial"/>
              <a:cs typeface="Arial"/>
              <a:sym typeface="Arial"/>
            </a:endParaRPr>
          </a:p>
          <a:p>
            <a:pPr marL="914400" lvl="1" indent="-323850" algn="l" rtl="0">
              <a:spcBef>
                <a:spcPts val="0"/>
              </a:spcBef>
              <a:spcAft>
                <a:spcPts val="0"/>
              </a:spcAft>
              <a:buSzPts val="1500"/>
              <a:buChar char="○"/>
            </a:pPr>
            <a:r>
              <a:rPr lang="en-GB" sz="1500">
                <a:latin typeface="Arial"/>
                <a:ea typeface="Arial"/>
                <a:cs typeface="Arial"/>
                <a:sym typeface="Arial"/>
              </a:rPr>
              <a:t>The NHS will never arrive unannounced at your home to administer the vaccine.</a:t>
            </a:r>
            <a:endParaRPr sz="1500">
              <a:latin typeface="Arial"/>
              <a:ea typeface="Arial"/>
              <a:cs typeface="Arial"/>
              <a:sym typeface="Arial"/>
            </a:endParaRPr>
          </a:p>
          <a:p>
            <a:pPr marL="914400" lvl="1" indent="-330200" algn="l" rtl="0">
              <a:spcBef>
                <a:spcPts val="0"/>
              </a:spcBef>
              <a:spcAft>
                <a:spcPts val="0"/>
              </a:spcAft>
              <a:buSzPts val="1600"/>
              <a:buChar char="○"/>
            </a:pPr>
            <a:r>
              <a:rPr lang="en-GB" sz="1500">
                <a:latin typeface="Arial"/>
                <a:ea typeface="Arial"/>
                <a:cs typeface="Arial"/>
                <a:sym typeface="Arial"/>
              </a:rPr>
              <a:t>The NHS will never ask you to prove your identity by sending copies of personal documents such as your passport, driving licence, bills or pay slips.</a:t>
            </a:r>
            <a:br>
              <a:rPr lang="en-GB" sz="1600">
                <a:latin typeface="Arial"/>
                <a:ea typeface="Arial"/>
                <a:cs typeface="Arial"/>
                <a:sym typeface="Arial"/>
              </a:rPr>
            </a:b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GB" sz="1600">
                <a:latin typeface="Arial"/>
                <a:ea typeface="Arial"/>
                <a:cs typeface="Arial"/>
                <a:sym typeface="Arial"/>
              </a:rPr>
              <a:t>If you believe you are the victim of a fraud, please report this to Action Fraud as soon as possible by calling 0300 123 2040 or visiting </a:t>
            </a:r>
            <a:r>
              <a:rPr lang="en-GB" sz="1600" b="1" u="sng">
                <a:solidFill>
                  <a:schemeClr val="hlink"/>
                </a:solidFill>
                <a:latin typeface="Arial"/>
                <a:ea typeface="Arial"/>
                <a:cs typeface="Arial"/>
                <a:sym typeface="Arial"/>
                <a:hlinkClick r:id="rId3"/>
              </a:rPr>
              <a:t>www.actionfraud.police.uk</a:t>
            </a:r>
            <a:endParaRPr sz="1600" b="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fontScale="70000" lnSpcReduction="10000"/>
          </a:bodyPr>
          <a:lstStyle/>
          <a:p>
            <a:pPr marL="0" lvl="0" indent="0" algn="l" rtl="0">
              <a:lnSpc>
                <a:spcPct val="100000"/>
              </a:lnSpc>
              <a:spcBef>
                <a:spcPts val="0"/>
              </a:spcBef>
              <a:spcAft>
                <a:spcPts val="0"/>
              </a:spcAft>
              <a:buNone/>
            </a:pPr>
            <a:endParaRPr sz="3000">
              <a:latin typeface="Oswald"/>
              <a:ea typeface="Oswald"/>
              <a:cs typeface="Oswald"/>
              <a:sym typeface="Oswald"/>
            </a:endParaRPr>
          </a:p>
          <a:p>
            <a:pPr marL="457200" lvl="0" indent="-361950" algn="l" rtl="0">
              <a:lnSpc>
                <a:spcPct val="100000"/>
              </a:lnSpc>
              <a:spcBef>
                <a:spcPts val="0"/>
              </a:spcBef>
              <a:spcAft>
                <a:spcPts val="0"/>
              </a:spcAft>
              <a:buSzPct val="100000"/>
              <a:buFont typeface="Oswald"/>
              <a:buChar char="●"/>
            </a:pPr>
            <a:r>
              <a:rPr lang="en-GB" sz="3000">
                <a:latin typeface="Oswald"/>
                <a:ea typeface="Oswald"/>
                <a:cs typeface="Oswald"/>
                <a:sym typeface="Oswald"/>
              </a:rPr>
              <a:t>Disseminate these key messages through social media, newsletters and through your networks</a:t>
            </a:r>
            <a:br>
              <a:rPr lang="en-GB" sz="3000">
                <a:latin typeface="Oswald"/>
                <a:ea typeface="Oswald"/>
                <a:cs typeface="Oswald"/>
                <a:sym typeface="Oswald"/>
              </a:rPr>
            </a:br>
            <a:endParaRPr sz="3000">
              <a:latin typeface="Oswald"/>
              <a:ea typeface="Oswald"/>
              <a:cs typeface="Oswald"/>
              <a:sym typeface="Oswald"/>
            </a:endParaRPr>
          </a:p>
          <a:p>
            <a:pPr marL="457200" lvl="0" indent="-361950" algn="l" rtl="0">
              <a:lnSpc>
                <a:spcPct val="100000"/>
              </a:lnSpc>
              <a:spcBef>
                <a:spcPts val="0"/>
              </a:spcBef>
              <a:spcAft>
                <a:spcPts val="0"/>
              </a:spcAft>
              <a:buSzPct val="100000"/>
              <a:buFont typeface="Oswald"/>
              <a:buChar char="●"/>
            </a:pPr>
            <a:r>
              <a:rPr lang="en-GB" sz="3000">
                <a:latin typeface="Oswald"/>
                <a:ea typeface="Oswald"/>
                <a:cs typeface="Oswald"/>
                <a:sym typeface="Oswald"/>
              </a:rPr>
              <a:t>Consider hosting vaccine Q&amp;A sessions with your networks - contact Tarum Bans </a:t>
            </a:r>
            <a:r>
              <a:rPr lang="en-GB" sz="3000" u="sng">
                <a:solidFill>
                  <a:schemeClr val="hlink"/>
                </a:solidFill>
                <a:latin typeface="Oswald"/>
                <a:ea typeface="Oswald"/>
                <a:cs typeface="Oswald"/>
                <a:sym typeface="Oswald"/>
                <a:hlinkClick r:id="rId3"/>
              </a:rPr>
              <a:t>tarum.bans@dcms.gov.uk</a:t>
            </a:r>
            <a:r>
              <a:rPr lang="en-GB" sz="3000">
                <a:latin typeface="Oswald"/>
                <a:ea typeface="Oswald"/>
                <a:cs typeface="Oswald"/>
                <a:sym typeface="Oswald"/>
              </a:rPr>
              <a:t> to enquire about arranging a speaker </a:t>
            </a:r>
            <a:br>
              <a:rPr lang="en-GB" sz="3000">
                <a:latin typeface="Oswald"/>
                <a:ea typeface="Oswald"/>
                <a:cs typeface="Oswald"/>
                <a:sym typeface="Oswald"/>
              </a:rPr>
            </a:br>
            <a:endParaRPr sz="3000">
              <a:latin typeface="Oswald"/>
              <a:ea typeface="Oswald"/>
              <a:cs typeface="Oswald"/>
              <a:sym typeface="Oswald"/>
            </a:endParaRPr>
          </a:p>
          <a:p>
            <a:pPr marL="457200" lvl="0" indent="-361950" algn="l" rtl="0">
              <a:lnSpc>
                <a:spcPct val="100000"/>
              </a:lnSpc>
              <a:spcBef>
                <a:spcPts val="0"/>
              </a:spcBef>
              <a:spcAft>
                <a:spcPts val="0"/>
              </a:spcAft>
              <a:buSzPct val="100000"/>
              <a:buFont typeface="Oswald"/>
              <a:buChar char="●"/>
            </a:pPr>
            <a:r>
              <a:rPr lang="en-GB" sz="3000">
                <a:latin typeface="Oswald"/>
                <a:ea typeface="Oswald"/>
                <a:cs typeface="Oswald"/>
                <a:sym typeface="Oswald"/>
              </a:rPr>
              <a:t>Feedback any questions, issues or concerns you are hearing to Tarum Bans </a:t>
            </a:r>
            <a:r>
              <a:rPr lang="en-GB" sz="3000" u="sng">
                <a:solidFill>
                  <a:schemeClr val="hlink"/>
                </a:solidFill>
                <a:latin typeface="Oswald"/>
                <a:ea typeface="Oswald"/>
                <a:cs typeface="Oswald"/>
                <a:sym typeface="Oswald"/>
                <a:hlinkClick r:id="rId3"/>
              </a:rPr>
              <a:t>tarum.bans@dcms.gov.uk</a:t>
            </a:r>
            <a:r>
              <a:rPr lang="en-GB" sz="3000">
                <a:latin typeface="Oswald"/>
                <a:ea typeface="Oswald"/>
                <a:cs typeface="Oswald"/>
                <a:sym typeface="Oswald"/>
              </a:rPr>
              <a:t> </a:t>
            </a:r>
            <a:endParaRPr sz="3000">
              <a:latin typeface="Oswald"/>
              <a:ea typeface="Oswald"/>
              <a:cs typeface="Oswald"/>
              <a:sym typeface="Oswald"/>
            </a:endParaRPr>
          </a:p>
          <a:p>
            <a:pPr marL="0" lvl="0" indent="0" algn="l" rtl="0">
              <a:lnSpc>
                <a:spcPct val="100000"/>
              </a:lnSpc>
              <a:spcBef>
                <a:spcPts val="0"/>
              </a:spcBef>
              <a:spcAft>
                <a:spcPts val="0"/>
              </a:spcAft>
              <a:buNone/>
            </a:pPr>
            <a:endParaRPr sz="3000">
              <a:latin typeface="Oswald"/>
              <a:ea typeface="Oswald"/>
              <a:cs typeface="Oswald"/>
              <a:sym typeface="Oswald"/>
            </a:endParaRPr>
          </a:p>
        </p:txBody>
      </p:sp>
      <p:sp>
        <p:nvSpPr>
          <p:cNvPr id="155" name="Google Shape;155;p27"/>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chemeClr val="lt1"/>
                </a:solidFill>
              </a:rPr>
              <a:t>How can you help?</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72500"/>
            <a:ext cx="8520600" cy="733500"/>
          </a:xfrm>
          <a:prstGeom prst="rect">
            <a:avLst/>
          </a:prstGeom>
          <a:solidFill>
            <a:schemeClr val="dk1"/>
          </a:solidFill>
          <a:ln w="9525" cap="flat" cmpd="sng">
            <a:solidFill>
              <a:srgbClr val="FFFFFF"/>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What’s included?</a:t>
            </a:r>
            <a:endParaRPr>
              <a:solidFill>
                <a:srgbClr val="FFFFFF"/>
              </a:solidFill>
            </a:endParaRPr>
          </a:p>
        </p:txBody>
      </p:sp>
      <p:sp>
        <p:nvSpPr>
          <p:cNvPr id="70" name="Google Shape;70;p14"/>
          <p:cNvSpPr txBox="1">
            <a:spLocks noGrp="1"/>
          </p:cNvSpPr>
          <p:nvPr>
            <p:ph type="body" idx="1"/>
          </p:nvPr>
        </p:nvSpPr>
        <p:spPr>
          <a:xfrm>
            <a:off x="311700" y="1621825"/>
            <a:ext cx="6245100" cy="35217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en-GB" sz="2556">
                <a:latin typeface="Calibri"/>
                <a:ea typeface="Calibri"/>
                <a:cs typeface="Calibri"/>
                <a:sym typeface="Calibri"/>
              </a:rPr>
              <a:t>This comms pack has been produced to support you in sharing and disseminating information about COVID-19 vaccines through your networks. The pack includes;</a:t>
            </a:r>
            <a:br>
              <a:rPr lang="en-GB" sz="2556">
                <a:latin typeface="Calibri"/>
                <a:ea typeface="Calibri"/>
                <a:cs typeface="Calibri"/>
                <a:sym typeface="Calibri"/>
              </a:rPr>
            </a:br>
            <a:endParaRPr sz="2556">
              <a:latin typeface="Calibri"/>
              <a:ea typeface="Calibri"/>
              <a:cs typeface="Calibri"/>
              <a:sym typeface="Calibri"/>
            </a:endParaRPr>
          </a:p>
          <a:p>
            <a:pPr marL="457200" lvl="0" indent="-330063" algn="l" rtl="0">
              <a:spcBef>
                <a:spcPts val="1200"/>
              </a:spcBef>
              <a:spcAft>
                <a:spcPts val="0"/>
              </a:spcAft>
              <a:buSzPct val="100000"/>
              <a:buFont typeface="Calibri"/>
              <a:buChar char="●"/>
            </a:pPr>
            <a:r>
              <a:rPr lang="en-GB" sz="2556">
                <a:latin typeface="Calibri"/>
                <a:ea typeface="Calibri"/>
                <a:cs typeface="Calibri"/>
                <a:sym typeface="Calibri"/>
              </a:rPr>
              <a:t>Guidance and basic explanations you can use answering ‘What is a vaccine?’</a:t>
            </a:r>
            <a:endParaRPr sz="2556">
              <a:latin typeface="Calibri"/>
              <a:ea typeface="Calibri"/>
              <a:cs typeface="Calibri"/>
              <a:sym typeface="Calibri"/>
            </a:endParaRPr>
          </a:p>
          <a:p>
            <a:pPr marL="457200" lvl="0" indent="-330063" algn="l" rtl="0">
              <a:spcBef>
                <a:spcPts val="0"/>
              </a:spcBef>
              <a:spcAft>
                <a:spcPts val="0"/>
              </a:spcAft>
              <a:buSzPct val="100000"/>
              <a:buFont typeface="Calibri"/>
              <a:buChar char="●"/>
            </a:pPr>
            <a:r>
              <a:rPr lang="en-GB" sz="2556">
                <a:latin typeface="Calibri"/>
                <a:ea typeface="Calibri"/>
                <a:cs typeface="Calibri"/>
                <a:sym typeface="Calibri"/>
              </a:rPr>
              <a:t>Comms assets and resources on vaccines you can use and share</a:t>
            </a:r>
            <a:endParaRPr sz="2556">
              <a:latin typeface="Calibri"/>
              <a:ea typeface="Calibri"/>
              <a:cs typeface="Calibri"/>
              <a:sym typeface="Calibri"/>
            </a:endParaRPr>
          </a:p>
          <a:p>
            <a:pPr marL="457200" lvl="0" indent="-330063" algn="l" rtl="0">
              <a:spcBef>
                <a:spcPts val="0"/>
              </a:spcBef>
              <a:spcAft>
                <a:spcPts val="0"/>
              </a:spcAft>
              <a:buSzPct val="100000"/>
              <a:buFont typeface="Calibri"/>
              <a:buChar char="●"/>
            </a:pPr>
            <a:r>
              <a:rPr lang="en-GB" sz="2556">
                <a:latin typeface="Calibri"/>
                <a:ea typeface="Calibri"/>
                <a:cs typeface="Calibri"/>
                <a:sym typeface="Calibri"/>
              </a:rPr>
              <a:t>Vaccine resources for British Sign Language users</a:t>
            </a:r>
            <a:endParaRPr sz="2556">
              <a:latin typeface="Calibri"/>
              <a:ea typeface="Calibri"/>
              <a:cs typeface="Calibri"/>
              <a:sym typeface="Calibri"/>
            </a:endParaRPr>
          </a:p>
          <a:p>
            <a:pPr marL="457200" lvl="0" indent="-330063" algn="l" rtl="0">
              <a:spcBef>
                <a:spcPts val="0"/>
              </a:spcBef>
              <a:spcAft>
                <a:spcPts val="0"/>
              </a:spcAft>
              <a:buSzPct val="100000"/>
              <a:buFont typeface="Calibri"/>
              <a:buChar char="●"/>
            </a:pPr>
            <a:r>
              <a:rPr lang="en-GB" sz="2556">
                <a:latin typeface="Calibri"/>
                <a:ea typeface="Calibri"/>
                <a:cs typeface="Calibri"/>
                <a:sym typeface="Calibri"/>
              </a:rPr>
              <a:t>Key messages on COVID-19 Vaccine Scams</a:t>
            </a:r>
            <a:endParaRPr sz="2556">
              <a:latin typeface="Calibri"/>
              <a:ea typeface="Calibri"/>
              <a:cs typeface="Calibri"/>
              <a:sym typeface="Calibri"/>
            </a:endParaRPr>
          </a:p>
          <a:p>
            <a:pPr marL="457200" lvl="0" indent="-330063" algn="l" rtl="0">
              <a:spcBef>
                <a:spcPts val="0"/>
              </a:spcBef>
              <a:spcAft>
                <a:spcPts val="0"/>
              </a:spcAft>
              <a:buSzPct val="100000"/>
              <a:buFont typeface="Calibri"/>
              <a:buChar char="●"/>
            </a:pPr>
            <a:r>
              <a:rPr lang="en-GB" sz="2556">
                <a:latin typeface="Calibri"/>
                <a:ea typeface="Calibri"/>
                <a:cs typeface="Calibri"/>
                <a:sym typeface="Calibri"/>
              </a:rPr>
              <a:t>Misinformation - assets and copy you can use to tackle misinformation on vaccines</a:t>
            </a:r>
            <a:endParaRPr sz="2556">
              <a:latin typeface="Calibri"/>
              <a:ea typeface="Calibri"/>
              <a:cs typeface="Calibri"/>
              <a:sym typeface="Calibri"/>
            </a:endParaRPr>
          </a:p>
          <a:p>
            <a:pPr marL="0" lvl="0" indent="0" algn="l" rtl="0">
              <a:spcBef>
                <a:spcPts val="1200"/>
              </a:spcBef>
              <a:spcAft>
                <a:spcPts val="1200"/>
              </a:spcAft>
              <a:buNone/>
            </a:pPr>
            <a:endParaRPr>
              <a:latin typeface="Calibri"/>
              <a:ea typeface="Calibri"/>
              <a:cs typeface="Calibri"/>
              <a:sym typeface="Calibri"/>
            </a:endParaRPr>
          </a:p>
        </p:txBody>
      </p:sp>
      <p:pic>
        <p:nvPicPr>
          <p:cNvPr id="71" name="Google Shape;71;p14"/>
          <p:cNvPicPr preferRelativeResize="0"/>
          <p:nvPr/>
        </p:nvPicPr>
        <p:blipFill>
          <a:blip r:embed="rId3">
            <a:alphaModFix/>
          </a:blip>
          <a:stretch>
            <a:fillRect/>
          </a:stretch>
        </p:blipFill>
        <p:spPr>
          <a:xfrm>
            <a:off x="6939100" y="2710576"/>
            <a:ext cx="1893199" cy="1262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What are </a:t>
            </a:r>
            <a:r>
              <a:rPr lang="en-GB" u="sng">
                <a:solidFill>
                  <a:srgbClr val="FFFFFF"/>
                </a:solidFill>
                <a:hlinkClick r:id="rId3">
                  <a:extLst>
                    <a:ext uri="{A12FA001-AC4F-418D-AE19-62706E023703}">
                      <ahyp:hlinkClr xmlns:ahyp="http://schemas.microsoft.com/office/drawing/2018/hyperlinkcolor" val="tx"/>
                    </a:ext>
                  </a:extLst>
                </a:hlinkClick>
              </a:rPr>
              <a:t>Vaccines</a:t>
            </a:r>
            <a:r>
              <a:rPr lang="en-GB">
                <a:solidFill>
                  <a:srgbClr val="FFFFFF"/>
                </a:solidFill>
              </a:rPr>
              <a:t>?</a:t>
            </a:r>
            <a:endParaRPr>
              <a:solidFill>
                <a:srgbClr val="FFFFFF"/>
              </a:solidFill>
            </a:endParaRPr>
          </a:p>
        </p:txBody>
      </p:sp>
      <p:sp>
        <p:nvSpPr>
          <p:cNvPr id="77" name="Google Shape;77;p15"/>
          <p:cNvSpPr txBox="1">
            <a:spLocks noGrp="1"/>
          </p:cNvSpPr>
          <p:nvPr>
            <p:ph type="body" idx="1"/>
          </p:nvPr>
        </p:nvSpPr>
        <p:spPr>
          <a:xfrm>
            <a:off x="311700" y="1468825"/>
            <a:ext cx="8520600" cy="3576600"/>
          </a:xfrm>
          <a:prstGeom prst="rect">
            <a:avLst/>
          </a:prstGeom>
        </p:spPr>
        <p:txBody>
          <a:bodyPr spcFirstLastPara="1" wrap="square" lIns="91425" tIns="91425" rIns="91425" bIns="91425" anchor="t" anchorCtr="0">
            <a:noAutofit/>
          </a:bodyPr>
          <a:lstStyle/>
          <a:p>
            <a:pPr marL="457200" lvl="0" indent="-317500" algn="l" rtl="0">
              <a:lnSpc>
                <a:spcPct val="80000"/>
              </a:lnSpc>
              <a:spcBef>
                <a:spcPts val="0"/>
              </a:spcBef>
              <a:spcAft>
                <a:spcPts val="0"/>
              </a:spcAft>
              <a:buSzPts val="1400"/>
              <a:buFont typeface="Calibri"/>
              <a:buChar char="●"/>
            </a:pPr>
            <a:r>
              <a:rPr lang="en-GB" sz="1400">
                <a:latin typeface="Calibri"/>
                <a:ea typeface="Calibri"/>
                <a:cs typeface="Calibri"/>
                <a:sym typeface="Calibri"/>
              </a:rPr>
              <a:t>Vaccines </a:t>
            </a:r>
            <a:r>
              <a:rPr lang="en-GB" sz="1400">
                <a:solidFill>
                  <a:srgbClr val="000000"/>
                </a:solidFill>
                <a:latin typeface="Calibri"/>
                <a:ea typeface="Calibri"/>
                <a:cs typeface="Calibri"/>
                <a:sym typeface="Calibri"/>
              </a:rPr>
              <a:t>reduce the spread of infectious diseases and even get rid of some altogether. Vaccination is the most important thing you can do to protect your community against serious illnesses </a:t>
            </a:r>
            <a:endParaRPr sz="1400">
              <a:solidFill>
                <a:srgbClr val="000000"/>
              </a:solidFill>
              <a:latin typeface="Calibri"/>
              <a:ea typeface="Calibri"/>
              <a:cs typeface="Calibri"/>
              <a:sym typeface="Calibri"/>
            </a:endParaRPr>
          </a:p>
          <a:p>
            <a:pPr marL="457200" lvl="0" indent="0" algn="l" rtl="0">
              <a:lnSpc>
                <a:spcPct val="80000"/>
              </a:lnSpc>
              <a:spcBef>
                <a:spcPts val="0"/>
              </a:spcBef>
              <a:spcAft>
                <a:spcPts val="0"/>
              </a:spcAft>
              <a:buNone/>
            </a:pPr>
            <a:endParaRPr sz="1400">
              <a:solidFill>
                <a:srgbClr val="000000"/>
              </a:solidFill>
              <a:latin typeface="Calibri"/>
              <a:ea typeface="Calibri"/>
              <a:cs typeface="Calibri"/>
              <a:sym typeface="Calibri"/>
            </a:endParaRPr>
          </a:p>
          <a:p>
            <a:pPr marL="457200" lvl="0" indent="-317500" algn="l" rtl="0">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When enough people get vaccinated, it’s harder for a disease to spread to those who can’t have vaccines.</a:t>
            </a:r>
            <a:endParaRPr sz="1400">
              <a:solidFill>
                <a:srgbClr val="000000"/>
              </a:solidFill>
              <a:latin typeface="Calibri"/>
              <a:ea typeface="Calibri"/>
              <a:cs typeface="Calibri"/>
              <a:sym typeface="Calibri"/>
            </a:endParaRPr>
          </a:p>
          <a:p>
            <a:pPr marL="457200" lvl="0" indent="0" algn="l" rtl="0">
              <a:lnSpc>
                <a:spcPct val="80000"/>
              </a:lnSpc>
              <a:spcBef>
                <a:spcPts val="0"/>
              </a:spcBef>
              <a:spcAft>
                <a:spcPts val="0"/>
              </a:spcAft>
              <a:buNone/>
            </a:pPr>
            <a:endParaRPr sz="1400">
              <a:solidFill>
                <a:srgbClr val="000000"/>
              </a:solidFill>
              <a:latin typeface="Calibri"/>
              <a:ea typeface="Calibri"/>
              <a:cs typeface="Calibri"/>
              <a:sym typeface="Calibri"/>
            </a:endParaRPr>
          </a:p>
          <a:p>
            <a:pPr marL="457200" lvl="0" indent="-317500" algn="l" rtl="0">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Vaccines are designed to prevent people from getting serious infectious diseases. It is much safer for your immune system to learn how to fight illnesses through vaccination than by catching and treating them.</a:t>
            </a:r>
            <a:endParaRPr sz="1400">
              <a:solidFill>
                <a:srgbClr val="000000"/>
              </a:solidFill>
              <a:latin typeface="Calibri"/>
              <a:ea typeface="Calibri"/>
              <a:cs typeface="Calibri"/>
              <a:sym typeface="Calibri"/>
            </a:endParaRPr>
          </a:p>
          <a:p>
            <a:pPr marL="457200" lvl="0" indent="0" algn="l" rtl="0">
              <a:lnSpc>
                <a:spcPct val="80000"/>
              </a:lnSpc>
              <a:spcBef>
                <a:spcPts val="0"/>
              </a:spcBef>
              <a:spcAft>
                <a:spcPts val="0"/>
              </a:spcAft>
              <a:buNone/>
            </a:pPr>
            <a:endParaRPr sz="1400">
              <a:solidFill>
                <a:srgbClr val="000000"/>
              </a:solidFill>
              <a:latin typeface="Calibri"/>
              <a:ea typeface="Calibri"/>
              <a:cs typeface="Calibri"/>
              <a:sym typeface="Calibri"/>
            </a:endParaRPr>
          </a:p>
          <a:p>
            <a:pPr marL="457200" lvl="0" indent="-317500" algn="l" rtl="0">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Vaccines go through several stages of lab tests and clinical trials before they can be approved for use. Regulators review the results of these trials to check whether a vaccine meets the required levels of safety and effectiveness.</a:t>
            </a:r>
            <a:endParaRPr sz="1400">
              <a:solidFill>
                <a:srgbClr val="000000"/>
              </a:solidFill>
              <a:latin typeface="Calibri"/>
              <a:ea typeface="Calibri"/>
              <a:cs typeface="Calibri"/>
              <a:sym typeface="Calibri"/>
            </a:endParaRPr>
          </a:p>
          <a:p>
            <a:pPr marL="457200" lvl="0" indent="0" algn="l" rtl="0">
              <a:lnSpc>
                <a:spcPct val="80000"/>
              </a:lnSpc>
              <a:spcBef>
                <a:spcPts val="0"/>
              </a:spcBef>
              <a:spcAft>
                <a:spcPts val="0"/>
              </a:spcAft>
              <a:buNone/>
            </a:pPr>
            <a:endParaRPr sz="1400">
              <a:solidFill>
                <a:srgbClr val="000000"/>
              </a:solidFill>
              <a:latin typeface="Calibri"/>
              <a:ea typeface="Calibri"/>
              <a:cs typeface="Calibri"/>
              <a:sym typeface="Calibri"/>
            </a:endParaRPr>
          </a:p>
          <a:p>
            <a:pPr marL="457200" lvl="0" indent="-317500" algn="l" rtl="0">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After any vaccine is licensed for use in the UK, it is monitored by the @MHRAgovuk. This is an important part of making sure vaccines continue to meet safety standards on an ongoing basis.</a:t>
            </a:r>
            <a:br>
              <a:rPr lang="en-GB"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marL="457200" lvl="0" indent="-317500" algn="l" rtl="0">
              <a:lnSpc>
                <a:spcPct val="80000"/>
              </a:lnSpc>
              <a:spcBef>
                <a:spcPts val="0"/>
              </a:spcBef>
              <a:spcAft>
                <a:spcPts val="0"/>
              </a:spcAft>
              <a:buClr>
                <a:srgbClr val="000000"/>
              </a:buClr>
              <a:buSzPts val="1400"/>
              <a:buFont typeface="Calibri"/>
              <a:buChar char="●"/>
            </a:pPr>
            <a:r>
              <a:rPr lang="en-GB" sz="1400">
                <a:solidFill>
                  <a:srgbClr val="000000"/>
                </a:solidFill>
                <a:latin typeface="Calibri"/>
                <a:ea typeface="Calibri"/>
                <a:cs typeface="Calibri"/>
                <a:sym typeface="Calibri"/>
              </a:rPr>
              <a:t>You can access the Government’s </a:t>
            </a:r>
            <a:r>
              <a:rPr lang="en-GB" sz="14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Vaccine Delivery Plan here</a:t>
            </a:r>
            <a:r>
              <a:rPr lang="en-GB" sz="1400">
                <a:solidFill>
                  <a:srgbClr val="000000"/>
                </a:solidFill>
                <a:latin typeface="Calibri"/>
                <a:ea typeface="Calibri"/>
                <a:cs typeface="Calibri"/>
                <a:sym typeface="Calibri"/>
              </a:rPr>
              <a:t>.</a:t>
            </a:r>
            <a:endParaRPr sz="1400">
              <a:solidFill>
                <a:srgbClr val="000000"/>
              </a:solidFill>
              <a:latin typeface="Calibri"/>
              <a:ea typeface="Calibri"/>
              <a:cs typeface="Calibri"/>
              <a:sym typeface="Calibri"/>
            </a:endParaRPr>
          </a:p>
          <a:p>
            <a:pPr marL="0" lvl="0" indent="0" algn="l" rtl="0">
              <a:lnSpc>
                <a:spcPct val="80000"/>
              </a:lnSpc>
              <a:spcBef>
                <a:spcPts val="0"/>
              </a:spcBef>
              <a:spcAft>
                <a:spcPts val="0"/>
              </a:spcAft>
              <a:buNone/>
            </a:pPr>
            <a:endParaRPr sz="1400">
              <a:solidFill>
                <a:srgbClr val="000000"/>
              </a:solidFill>
              <a:latin typeface="Calibri"/>
              <a:ea typeface="Calibri"/>
              <a:cs typeface="Calibri"/>
              <a:sym typeface="Calibri"/>
            </a:endParaRPr>
          </a:p>
          <a:p>
            <a:pPr marL="0" lvl="0" indent="0" algn="l" rtl="0">
              <a:lnSpc>
                <a:spcPct val="95000"/>
              </a:lnSpc>
              <a:spcBef>
                <a:spcPts val="0"/>
              </a:spcBef>
              <a:spcAft>
                <a:spcPts val="1200"/>
              </a:spcAft>
              <a:buNone/>
            </a:pPr>
            <a:endParaRPr/>
          </a:p>
        </p:txBody>
      </p:sp>
      <p:pic>
        <p:nvPicPr>
          <p:cNvPr id="78" name="Google Shape;78;p15"/>
          <p:cNvPicPr preferRelativeResize="0"/>
          <p:nvPr/>
        </p:nvPicPr>
        <p:blipFill>
          <a:blip r:embed="rId5">
            <a:alphaModFix/>
          </a:blip>
          <a:stretch>
            <a:fillRect/>
          </a:stretch>
        </p:blipFill>
        <p:spPr>
          <a:xfrm>
            <a:off x="7020175" y="162738"/>
            <a:ext cx="2055400" cy="115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Vaccine Comms Products and Resources</a:t>
            </a:r>
            <a:endParaRPr>
              <a:solidFill>
                <a:srgbClr val="FFFFFF"/>
              </a:solidFill>
            </a:endParaRPr>
          </a:p>
        </p:txBody>
      </p:sp>
      <p:sp>
        <p:nvSpPr>
          <p:cNvPr id="84" name="Google Shape;84;p16"/>
          <p:cNvSpPr txBox="1">
            <a:spLocks noGrp="1"/>
          </p:cNvSpPr>
          <p:nvPr>
            <p:ph type="body" idx="1"/>
          </p:nvPr>
        </p:nvSpPr>
        <p:spPr>
          <a:xfrm>
            <a:off x="178800" y="1467850"/>
            <a:ext cx="8592300" cy="2401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Arial"/>
              <a:buChar char="●"/>
            </a:pPr>
            <a:r>
              <a:rPr lang="en-GB" sz="1500">
                <a:latin typeface="Arial"/>
                <a:ea typeface="Arial"/>
                <a:cs typeface="Arial"/>
                <a:sym typeface="Arial"/>
              </a:rPr>
              <a:t>This </a:t>
            </a:r>
            <a:r>
              <a:rPr lang="en-GB" sz="1500" u="sng">
                <a:solidFill>
                  <a:schemeClr val="hlink"/>
                </a:solidFill>
                <a:latin typeface="Arial"/>
                <a:ea typeface="Arial"/>
                <a:cs typeface="Arial"/>
                <a:sym typeface="Arial"/>
                <a:hlinkClick r:id="rId3"/>
              </a:rPr>
              <a:t>folder</a:t>
            </a:r>
            <a:r>
              <a:rPr lang="en-GB" sz="1500">
                <a:latin typeface="Arial"/>
                <a:ea typeface="Arial"/>
                <a:cs typeface="Arial"/>
                <a:sym typeface="Arial"/>
              </a:rPr>
              <a:t> gives you access to a google drive folder which contains a number of social media assets which you can share through your networks. The Department for Health and Social Care will continue to update this folder with assets, including;</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GB" sz="1500">
                <a:latin typeface="Arial"/>
                <a:ea typeface="Arial"/>
                <a:cs typeface="Arial"/>
                <a:sym typeface="Arial"/>
              </a:rPr>
              <a:t>Short video clips and images</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GB" sz="1500">
                <a:latin typeface="Arial"/>
                <a:ea typeface="Arial"/>
                <a:cs typeface="Arial"/>
                <a:sym typeface="Arial"/>
              </a:rPr>
              <a:t>Vaccine fact cards </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GB" sz="1500">
                <a:latin typeface="Arial"/>
                <a:ea typeface="Arial"/>
                <a:cs typeface="Arial"/>
                <a:sym typeface="Arial"/>
              </a:rPr>
              <a:t>Adult Social Care COVID-19 vaccine Q&amp;A</a:t>
            </a:r>
            <a:br>
              <a:rPr lang="en-GB" sz="1500">
                <a:latin typeface="Arial"/>
                <a:ea typeface="Arial"/>
                <a:cs typeface="Arial"/>
                <a:sym typeface="Arial"/>
              </a:rPr>
            </a:br>
            <a:endParaRPr sz="1500">
              <a:latin typeface="Arial"/>
              <a:ea typeface="Arial"/>
              <a:cs typeface="Arial"/>
              <a:sym typeface="Arial"/>
            </a:endParaRPr>
          </a:p>
          <a:p>
            <a:pPr marL="457200" lvl="0" indent="-323850" algn="l" rtl="0">
              <a:spcBef>
                <a:spcPts val="0"/>
              </a:spcBef>
              <a:spcAft>
                <a:spcPts val="0"/>
              </a:spcAft>
              <a:buSzPts val="1500"/>
              <a:buFont typeface="Arial"/>
              <a:buChar char="●"/>
            </a:pPr>
            <a:r>
              <a:rPr lang="en-GB" sz="1500">
                <a:solidFill>
                  <a:srgbClr val="222222"/>
                </a:solidFill>
                <a:highlight>
                  <a:srgbClr val="FFFFFF"/>
                </a:highlight>
                <a:latin typeface="Arial"/>
                <a:ea typeface="Arial"/>
                <a:cs typeface="Arial"/>
                <a:sym typeface="Arial"/>
              </a:rPr>
              <a:t>Public Health England </a:t>
            </a:r>
            <a:r>
              <a:rPr lang="en-GB" sz="1500" u="sng">
                <a:solidFill>
                  <a:srgbClr val="1155CC"/>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campaign resource centre</a:t>
            </a:r>
            <a:r>
              <a:rPr lang="en-GB" sz="1500">
                <a:latin typeface="Arial"/>
                <a:ea typeface="Arial"/>
                <a:cs typeface="Arial"/>
                <a:sym typeface="Arial"/>
              </a:rPr>
              <a:t> includes, social media animations, explainer videos, email signatures.</a:t>
            </a:r>
            <a:endParaRPr sz="1500">
              <a:latin typeface="Arial"/>
              <a:ea typeface="Arial"/>
              <a:cs typeface="Arial"/>
              <a:sym typeface="Arial"/>
            </a:endParaRPr>
          </a:p>
          <a:p>
            <a:pPr marL="457200" lvl="0" indent="0" algn="l" rtl="0">
              <a:spcBef>
                <a:spcPts val="1200"/>
              </a:spcBef>
              <a:spcAft>
                <a:spcPts val="1200"/>
              </a:spcAft>
              <a:buNone/>
            </a:pPr>
            <a:endParaRPr sz="2200">
              <a:latin typeface="Calibri"/>
              <a:ea typeface="Calibri"/>
              <a:cs typeface="Calibri"/>
              <a:sym typeface="Calibri"/>
            </a:endParaRPr>
          </a:p>
        </p:txBody>
      </p:sp>
      <p:pic>
        <p:nvPicPr>
          <p:cNvPr id="85" name="Google Shape;85;p16"/>
          <p:cNvPicPr preferRelativeResize="0"/>
          <p:nvPr/>
        </p:nvPicPr>
        <p:blipFill>
          <a:blip r:embed="rId5">
            <a:alphaModFix/>
          </a:blip>
          <a:stretch>
            <a:fillRect/>
          </a:stretch>
        </p:blipFill>
        <p:spPr>
          <a:xfrm>
            <a:off x="2693801" y="4051300"/>
            <a:ext cx="3562301" cy="99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title="2021.21.01_Dr_Amir_Khan_BAME_Clip_2.mp4">
            <a:hlinkClick r:id="rId3"/>
          </p:cNvPr>
          <p:cNvPicPr preferRelativeResize="0"/>
          <p:nvPr/>
        </p:nvPicPr>
        <p:blipFill>
          <a:blip r:embed="rId4">
            <a:alphaModFix/>
          </a:blip>
          <a:stretch>
            <a:fillRect/>
          </a:stretch>
        </p:blipFill>
        <p:spPr>
          <a:xfrm>
            <a:off x="4000500" y="0"/>
            <a:ext cx="5143500" cy="5143500"/>
          </a:xfrm>
          <a:prstGeom prst="rect">
            <a:avLst/>
          </a:prstGeom>
          <a:noFill/>
          <a:ln>
            <a:noFill/>
          </a:ln>
        </p:spPr>
      </p:pic>
      <p:sp>
        <p:nvSpPr>
          <p:cNvPr id="91" name="Google Shape;91;p17"/>
          <p:cNvSpPr txBox="1"/>
          <p:nvPr/>
        </p:nvSpPr>
        <p:spPr>
          <a:xfrm>
            <a:off x="279000" y="1740450"/>
            <a:ext cx="33480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latin typeface="Calibri"/>
                <a:ea typeface="Calibri"/>
                <a:cs typeface="Calibri"/>
                <a:sym typeface="Calibri"/>
              </a:rPr>
              <a:t>Dr Amir Khan answering ‘Do vaccines contain pork products?</a:t>
            </a:r>
            <a:endParaRPr sz="2100">
              <a:latin typeface="Calibri"/>
              <a:ea typeface="Calibri"/>
              <a:cs typeface="Calibri"/>
              <a:sym typeface="Calibri"/>
            </a:endParaRPr>
          </a:p>
        </p:txBody>
      </p:sp>
      <p:sp>
        <p:nvSpPr>
          <p:cNvPr id="92" name="Google Shape;92;p17"/>
          <p:cNvSpPr txBox="1"/>
          <p:nvPr/>
        </p:nvSpPr>
        <p:spPr>
          <a:xfrm>
            <a:off x="363925" y="376050"/>
            <a:ext cx="3348000" cy="6465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rgbClr val="FFFFFF"/>
                </a:solidFill>
                <a:latin typeface="Oswald"/>
                <a:ea typeface="Oswald"/>
                <a:cs typeface="Oswald"/>
                <a:sym typeface="Oswald"/>
              </a:rPr>
              <a:t>Example</a:t>
            </a:r>
            <a:endParaRPr>
              <a:solidFill>
                <a:srgbClr val="FFFFFF"/>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372500"/>
            <a:ext cx="34068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Example</a:t>
            </a:r>
            <a:endParaRPr>
              <a:solidFill>
                <a:srgbClr val="FFFFFF"/>
              </a:solidFill>
            </a:endParaRPr>
          </a:p>
        </p:txBody>
      </p:sp>
      <p:sp>
        <p:nvSpPr>
          <p:cNvPr id="98" name="Google Shape;98;p18"/>
          <p:cNvSpPr txBox="1">
            <a:spLocks noGrp="1"/>
          </p:cNvSpPr>
          <p:nvPr>
            <p:ph type="body" idx="1"/>
          </p:nvPr>
        </p:nvSpPr>
        <p:spPr>
          <a:xfrm>
            <a:off x="311700" y="1735700"/>
            <a:ext cx="34731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200">
                <a:latin typeface="Calibri"/>
                <a:ea typeface="Calibri"/>
                <a:cs typeface="Calibri"/>
                <a:sym typeface="Calibri"/>
              </a:rPr>
              <a:t>Professor Jonathan Van-Tam: How are Covid Vaccines being developed?</a:t>
            </a:r>
            <a:endParaRPr sz="2200">
              <a:latin typeface="Calibri"/>
              <a:ea typeface="Calibri"/>
              <a:cs typeface="Calibri"/>
              <a:sym typeface="Calibri"/>
            </a:endParaRPr>
          </a:p>
        </p:txBody>
      </p:sp>
      <p:pic>
        <p:nvPicPr>
          <p:cNvPr id="99" name="Google Shape;99;p18" title="2020.12.08_Vaccine_JVT_InterviewSeries_Q5_Alternative.mp4">
            <a:hlinkClick r:id="rId3"/>
          </p:cNvPr>
          <p:cNvPicPr preferRelativeResize="0"/>
          <p:nvPr/>
        </p:nvPicPr>
        <p:blipFill>
          <a:blip r:embed="rId4">
            <a:alphaModFix/>
          </a:blip>
          <a:stretch>
            <a:fillRect/>
          </a:stretch>
        </p:blipFill>
        <p:spPr>
          <a:xfrm>
            <a:off x="4000500" y="0"/>
            <a:ext cx="51435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Languages: Translated COVID-19 Guidance</a:t>
            </a:r>
            <a:endParaRPr>
              <a:solidFill>
                <a:srgbClr val="FFFFFF"/>
              </a:solidFill>
            </a:endParaRPr>
          </a:p>
        </p:txBody>
      </p:sp>
      <p:sp>
        <p:nvSpPr>
          <p:cNvPr id="105" name="Google Shape;105;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endParaRPr sz="1600">
              <a:solidFill>
                <a:srgbClr val="000000"/>
              </a:solidFill>
              <a:highlight>
                <a:srgbClr val="FFFFFF"/>
              </a:highlight>
              <a:latin typeface="Calibri"/>
              <a:ea typeface="Calibri"/>
              <a:cs typeface="Calibri"/>
              <a:sym typeface="Calibri"/>
            </a:endParaRPr>
          </a:p>
          <a:p>
            <a:pPr marL="457200" lvl="0" indent="-349250" algn="l" rtl="0">
              <a:lnSpc>
                <a:spcPct val="100000"/>
              </a:lnSpc>
              <a:spcBef>
                <a:spcPts val="0"/>
              </a:spcBef>
              <a:spcAft>
                <a:spcPts val="0"/>
              </a:spcAft>
              <a:buClr>
                <a:srgbClr val="000000"/>
              </a:buClr>
              <a:buSzPts val="1900"/>
              <a:buFont typeface="Calibri"/>
              <a:buChar char="●"/>
            </a:pPr>
            <a:r>
              <a:rPr lang="en-GB" sz="1900">
                <a:solidFill>
                  <a:srgbClr val="000000"/>
                </a:solidFill>
                <a:latin typeface="Calibri"/>
                <a:ea typeface="Calibri"/>
                <a:cs typeface="Calibri"/>
                <a:sym typeface="Calibri"/>
              </a:rPr>
              <a:t>This </a:t>
            </a:r>
            <a:r>
              <a:rPr lang="en-GB" sz="19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a:t>
            </a:r>
            <a:r>
              <a:rPr lang="en-GB" sz="1900">
                <a:solidFill>
                  <a:srgbClr val="000000"/>
                </a:solidFill>
                <a:latin typeface="Calibri"/>
                <a:ea typeface="Calibri"/>
                <a:cs typeface="Calibri"/>
                <a:sym typeface="Calibri"/>
              </a:rPr>
              <a:t> contains to guidance on Covid-19 translated in to many different languages. </a:t>
            </a:r>
            <a:endParaRPr sz="19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457200" lvl="0" indent="-349250" algn="l" rtl="0">
              <a:lnSpc>
                <a:spcPct val="100000"/>
              </a:lnSpc>
              <a:spcBef>
                <a:spcPts val="0"/>
              </a:spcBef>
              <a:spcAft>
                <a:spcPts val="0"/>
              </a:spcAft>
              <a:buClr>
                <a:srgbClr val="000000"/>
              </a:buClr>
              <a:buSzPts val="1900"/>
              <a:buFont typeface="Calibri"/>
              <a:buChar char="●"/>
            </a:pPr>
            <a:r>
              <a:rPr lang="en-GB" sz="19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COVID-19 resources in your language</a:t>
            </a:r>
            <a:r>
              <a:rPr lang="en-GB" sz="1900">
                <a:solidFill>
                  <a:srgbClr val="000000"/>
                </a:solidFill>
                <a:latin typeface="Calibri"/>
                <a:ea typeface="Calibri"/>
                <a:cs typeface="Calibri"/>
                <a:sym typeface="Calibri"/>
              </a:rPr>
              <a:t>: guidance and advice in various languages on topics such as health and wellbeing, employment and welfare, domestic abuse, housing and homelessness</a:t>
            </a:r>
            <a:endParaRPr sz="1900">
              <a:solidFill>
                <a:srgbClr val="000000"/>
              </a:solidFill>
              <a:latin typeface="Calibri"/>
              <a:ea typeface="Calibri"/>
              <a:cs typeface="Calibri"/>
              <a:sym typeface="Calibri"/>
            </a:endParaRPr>
          </a:p>
          <a:p>
            <a:pPr marL="457200" lvl="0" indent="0" algn="l"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457200" lvl="0" indent="-349250" algn="l" rtl="0">
              <a:lnSpc>
                <a:spcPct val="100000"/>
              </a:lnSpc>
              <a:spcBef>
                <a:spcPts val="0"/>
              </a:spcBef>
              <a:spcAft>
                <a:spcPts val="0"/>
              </a:spcAft>
              <a:buClr>
                <a:srgbClr val="000000"/>
              </a:buClr>
              <a:buSzPts val="1900"/>
              <a:buFont typeface="Calibri"/>
              <a:buChar char="●"/>
            </a:pPr>
            <a:r>
              <a:rPr lang="en-GB" sz="1900" u="sng">
                <a:solidFill>
                  <a:srgbClr val="0000FF"/>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Doctors of the World</a:t>
            </a:r>
            <a:r>
              <a:rPr lang="en-GB" sz="1900">
                <a:solidFill>
                  <a:srgbClr val="000000"/>
                </a:solidFill>
                <a:latin typeface="Calibri"/>
                <a:ea typeface="Calibri"/>
                <a:cs typeface="Calibri"/>
                <a:sym typeface="Calibri"/>
              </a:rPr>
              <a:t> have provided translated resources into 60 languages aimed at migrants and asylum seekers which are informed by government and NHS advice.</a:t>
            </a:r>
            <a:endParaRPr sz="19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British Sign Language</a:t>
            </a:r>
            <a:endParaRPr>
              <a:solidFill>
                <a:srgbClr val="FFFFFF"/>
              </a:solidFill>
            </a:endParaRPr>
          </a:p>
        </p:txBody>
      </p:sp>
      <p:sp>
        <p:nvSpPr>
          <p:cNvPr id="111" name="Google Shape;111;p20"/>
          <p:cNvSpPr txBox="1">
            <a:spLocks noGrp="1"/>
          </p:cNvSpPr>
          <p:nvPr>
            <p:ph type="body" idx="1"/>
          </p:nvPr>
        </p:nvSpPr>
        <p:spPr>
          <a:xfrm>
            <a:off x="311700" y="1468825"/>
            <a:ext cx="3752700" cy="3099900"/>
          </a:xfrm>
          <a:prstGeom prst="rect">
            <a:avLst/>
          </a:prstGeom>
        </p:spPr>
        <p:txBody>
          <a:bodyPr spcFirstLastPara="1" wrap="square" lIns="91425" tIns="91425" rIns="91425" bIns="91425" anchor="t" anchorCtr="0">
            <a:noAutofit/>
          </a:bodyPr>
          <a:lstStyle/>
          <a:p>
            <a:pPr marL="457200" lvl="0" indent="-335280" algn="l" rtl="0">
              <a:lnSpc>
                <a:spcPct val="95000"/>
              </a:lnSpc>
              <a:spcBef>
                <a:spcPts val="0"/>
              </a:spcBef>
              <a:spcAft>
                <a:spcPts val="0"/>
              </a:spcAft>
              <a:buSzPts val="1680"/>
              <a:buFont typeface="Arial"/>
              <a:buChar char="●"/>
            </a:pPr>
            <a:r>
              <a:rPr lang="en-GB" sz="1679" b="1" u="sng">
                <a:solidFill>
                  <a:srgbClr val="6E003E"/>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SignHealth</a:t>
            </a:r>
            <a:r>
              <a:rPr lang="en-GB" sz="1679">
                <a:solidFill>
                  <a:srgbClr val="353D42"/>
                </a:solidFill>
                <a:highlight>
                  <a:srgbClr val="FFFFFF"/>
                </a:highlight>
                <a:latin typeface="Calibri"/>
                <a:ea typeface="Calibri"/>
                <a:cs typeface="Calibri"/>
                <a:sym typeface="Calibri"/>
              </a:rPr>
              <a:t> and </a:t>
            </a:r>
            <a:r>
              <a:rPr lang="en-GB" sz="1679" b="1" u="sng">
                <a:solidFill>
                  <a:srgbClr val="9E0059"/>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BTM Projects</a:t>
            </a:r>
            <a:r>
              <a:rPr lang="en-GB" sz="1679">
                <a:solidFill>
                  <a:srgbClr val="353D42"/>
                </a:solidFill>
                <a:highlight>
                  <a:srgbClr val="FFFFFF"/>
                </a:highlight>
                <a:latin typeface="Calibri"/>
                <a:ea typeface="Calibri"/>
                <a:cs typeface="Calibri"/>
                <a:sym typeface="Calibri"/>
              </a:rPr>
              <a:t> have produced coronavirus information videos in British Sign Language.</a:t>
            </a:r>
            <a:br>
              <a:rPr lang="en-GB" sz="1679">
                <a:solidFill>
                  <a:srgbClr val="353D42"/>
                </a:solidFill>
                <a:highlight>
                  <a:srgbClr val="FFFFFF"/>
                </a:highlight>
                <a:latin typeface="Calibri"/>
                <a:ea typeface="Calibri"/>
                <a:cs typeface="Calibri"/>
                <a:sym typeface="Calibri"/>
              </a:rPr>
            </a:br>
            <a:endParaRPr sz="1679">
              <a:solidFill>
                <a:srgbClr val="353D42"/>
              </a:solidFill>
              <a:highlight>
                <a:srgbClr val="FFFFFF"/>
              </a:highlight>
              <a:latin typeface="Calibri"/>
              <a:ea typeface="Calibri"/>
              <a:cs typeface="Calibri"/>
              <a:sym typeface="Calibri"/>
            </a:endParaRPr>
          </a:p>
          <a:p>
            <a:pPr marL="457200" lvl="0" indent="-335280" algn="l" rtl="0">
              <a:lnSpc>
                <a:spcPct val="95000"/>
              </a:lnSpc>
              <a:spcBef>
                <a:spcPts val="0"/>
              </a:spcBef>
              <a:spcAft>
                <a:spcPts val="0"/>
              </a:spcAft>
              <a:buSzPts val="1680"/>
              <a:buFont typeface="Arial"/>
              <a:buChar char="●"/>
            </a:pPr>
            <a:r>
              <a:rPr lang="en-GB" sz="1679" b="1" u="sng">
                <a:solidFill>
                  <a:srgbClr val="9E0059"/>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NHS Leicester City</a:t>
            </a:r>
            <a:r>
              <a:rPr lang="en-GB" sz="1679">
                <a:solidFill>
                  <a:srgbClr val="353D42"/>
                </a:solidFill>
                <a:highlight>
                  <a:srgbClr val="FFFFFF"/>
                </a:highlight>
                <a:latin typeface="Calibri"/>
                <a:ea typeface="Calibri"/>
                <a:cs typeface="Calibri"/>
                <a:sym typeface="Calibri"/>
              </a:rPr>
              <a:t> have produced a series of videos about coronavirus in British Sign Language</a:t>
            </a:r>
            <a:br>
              <a:rPr lang="en-GB" sz="1679">
                <a:solidFill>
                  <a:srgbClr val="353D42"/>
                </a:solidFill>
                <a:highlight>
                  <a:srgbClr val="FFFFFF"/>
                </a:highlight>
                <a:latin typeface="Calibri"/>
                <a:ea typeface="Calibri"/>
                <a:cs typeface="Calibri"/>
                <a:sym typeface="Calibri"/>
              </a:rPr>
            </a:br>
            <a:endParaRPr sz="1679">
              <a:solidFill>
                <a:srgbClr val="353D42"/>
              </a:solidFill>
              <a:highlight>
                <a:srgbClr val="FFFFFF"/>
              </a:highlight>
              <a:latin typeface="Calibri"/>
              <a:ea typeface="Calibri"/>
              <a:cs typeface="Calibri"/>
              <a:sym typeface="Calibri"/>
            </a:endParaRPr>
          </a:p>
          <a:p>
            <a:pPr marL="457200" lvl="0" indent="-335280" algn="l" rtl="0">
              <a:lnSpc>
                <a:spcPct val="95000"/>
              </a:lnSpc>
              <a:spcBef>
                <a:spcPts val="0"/>
              </a:spcBef>
              <a:spcAft>
                <a:spcPts val="0"/>
              </a:spcAft>
              <a:buSzPts val="1680"/>
              <a:buFont typeface="Calibri"/>
              <a:buChar char="●"/>
            </a:pPr>
            <a:r>
              <a:rPr lang="en-GB" sz="1679">
                <a:latin typeface="Calibri"/>
                <a:ea typeface="Calibri"/>
                <a:cs typeface="Calibri"/>
                <a:sym typeface="Calibri"/>
              </a:rPr>
              <a:t>Example clip: COVID-19 vaccination: guide for older adults in BSL, (NHS, Public Health England)</a:t>
            </a:r>
            <a:endParaRPr sz="1679">
              <a:latin typeface="Calibri"/>
              <a:ea typeface="Calibri"/>
              <a:cs typeface="Calibri"/>
              <a:sym typeface="Calibri"/>
            </a:endParaRPr>
          </a:p>
          <a:p>
            <a:pPr marL="0" lvl="0" indent="0" algn="l" rtl="0">
              <a:lnSpc>
                <a:spcPct val="95000"/>
              </a:lnSpc>
              <a:spcBef>
                <a:spcPts val="1200"/>
              </a:spcBef>
              <a:spcAft>
                <a:spcPts val="1200"/>
              </a:spcAft>
              <a:buSzPts val="1018"/>
              <a:buNone/>
            </a:pPr>
            <a:endParaRPr sz="1665"/>
          </a:p>
        </p:txBody>
      </p:sp>
      <p:pic>
        <p:nvPicPr>
          <p:cNvPr id="112" name="Google Shape;112;p20" descr="This video explains about the COVID-19 vaccination, who is eligible and who needs to have the vaccine to protect them from coronavirus (COVID-19).&#10;Copies of this guidance as a leaflet are available to order using product code COV2020351 or COV2020351LP for the large print version or it can be viewed here: https://www.gov.uk/government/publications/covid-19-vaccination-guide-for-older-adults&#10;A braille version of this leaflet is available to order using product code COV2020384 from the Health Publications website: https://www.healthpublications.gov.uk/Home.html&#10;For more information about the COVID-19 vaccination programme visit: www.nhs.uk/covidvaccination" title="COVID-19 vaccination: guide for older adults in BSL">
            <a:hlinkClick r:id="rId6"/>
          </p:cNvPr>
          <p:cNvPicPr preferRelativeResize="0"/>
          <p:nvPr/>
        </p:nvPicPr>
        <p:blipFill>
          <a:blip r:embed="rId7">
            <a:alphaModFix/>
          </a:blip>
          <a:stretch>
            <a:fillRect/>
          </a:stretch>
        </p:blipFill>
        <p:spPr>
          <a:xfrm>
            <a:off x="4440975" y="16228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311700" y="1298975"/>
            <a:ext cx="8520600" cy="36018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GB" sz="1500">
                <a:solidFill>
                  <a:srgbClr val="000000"/>
                </a:solidFill>
                <a:highlight>
                  <a:schemeClr val="lt1"/>
                </a:highlight>
                <a:latin typeface="Calibri"/>
                <a:ea typeface="Calibri"/>
                <a:cs typeface="Calibri"/>
                <a:sym typeface="Calibri"/>
              </a:rPr>
              <a:t>You can help to tackle vaccine misinformation within communities. Encourage people to use the </a:t>
            </a:r>
            <a:r>
              <a:rPr lang="en-GB" sz="1500" u="sng">
                <a:solidFill>
                  <a:schemeClr val="hlink"/>
                </a:solidFill>
                <a:highlight>
                  <a:schemeClr val="lt1"/>
                </a:highlight>
                <a:latin typeface="Calibri"/>
                <a:ea typeface="Calibri"/>
                <a:cs typeface="Calibri"/>
                <a:sym typeface="Calibri"/>
                <a:hlinkClick r:id="rId3"/>
              </a:rPr>
              <a:t>SHARE checklist</a:t>
            </a:r>
            <a:r>
              <a:rPr lang="en-GB" sz="1500">
                <a:solidFill>
                  <a:srgbClr val="000000"/>
                </a:solidFill>
                <a:highlight>
                  <a:schemeClr val="lt1"/>
                </a:highlight>
                <a:latin typeface="Calibri"/>
                <a:ea typeface="Calibri"/>
                <a:cs typeface="Calibri"/>
                <a:sym typeface="Calibri"/>
              </a:rPr>
              <a:t>. </a:t>
            </a:r>
            <a:endParaRPr sz="1500">
              <a:solidFill>
                <a:srgbClr val="000000"/>
              </a:solidFill>
              <a:highlight>
                <a:schemeClr val="lt1"/>
              </a:highlight>
              <a:latin typeface="Calibri"/>
              <a:ea typeface="Calibri"/>
              <a:cs typeface="Calibri"/>
              <a:sym typeface="Calibri"/>
            </a:endParaRPr>
          </a:p>
          <a:p>
            <a:pPr marL="0" lvl="0" indent="0" algn="l" rtl="0">
              <a:lnSpc>
                <a:spcPct val="138000"/>
              </a:lnSpc>
              <a:spcBef>
                <a:spcPts val="0"/>
              </a:spcBef>
              <a:spcAft>
                <a:spcPts val="0"/>
              </a:spcAft>
              <a:buNone/>
            </a:pPr>
            <a:endParaRPr sz="1500">
              <a:solidFill>
                <a:srgbClr val="000000"/>
              </a:solidFill>
              <a:highlight>
                <a:schemeClr val="lt1"/>
              </a:highlight>
              <a:latin typeface="Calibri"/>
              <a:ea typeface="Calibri"/>
              <a:cs typeface="Calibri"/>
              <a:sym typeface="Calibri"/>
            </a:endParaRPr>
          </a:p>
          <a:p>
            <a:pPr marL="0" lvl="0" indent="0" algn="l" rtl="0">
              <a:lnSpc>
                <a:spcPct val="138000"/>
              </a:lnSpc>
              <a:spcBef>
                <a:spcPts val="0"/>
              </a:spcBef>
              <a:spcAft>
                <a:spcPts val="0"/>
              </a:spcAft>
              <a:buNone/>
            </a:pPr>
            <a:r>
              <a:rPr lang="en-GB" sz="1500">
                <a:solidFill>
                  <a:srgbClr val="000000"/>
                </a:solidFill>
                <a:highlight>
                  <a:schemeClr val="lt1"/>
                </a:highlight>
                <a:latin typeface="Calibri"/>
                <a:ea typeface="Calibri"/>
                <a:cs typeface="Calibri"/>
                <a:sym typeface="Calibri"/>
              </a:rPr>
              <a:t>Below is some sample mis and disinformation</a:t>
            </a:r>
            <a:r>
              <a:rPr lang="en-GB" sz="1500" b="1">
                <a:solidFill>
                  <a:srgbClr val="000000"/>
                </a:solidFill>
                <a:highlight>
                  <a:schemeClr val="lt1"/>
                </a:highlight>
                <a:latin typeface="Calibri"/>
                <a:ea typeface="Calibri"/>
                <a:cs typeface="Calibri"/>
                <a:sym typeface="Calibri"/>
              </a:rPr>
              <a:t> newsletter</a:t>
            </a:r>
            <a:r>
              <a:rPr lang="en-GB" sz="1500">
                <a:solidFill>
                  <a:srgbClr val="000000"/>
                </a:solidFill>
                <a:highlight>
                  <a:schemeClr val="lt1"/>
                </a:highlight>
                <a:latin typeface="Calibri"/>
                <a:ea typeface="Calibri"/>
                <a:cs typeface="Calibri"/>
                <a:sym typeface="Calibri"/>
              </a:rPr>
              <a:t> copy:</a:t>
            </a:r>
            <a:endParaRPr sz="1500">
              <a:solidFill>
                <a:srgbClr val="000000"/>
              </a:solidFill>
              <a:highlight>
                <a:schemeClr val="lt1"/>
              </a:highlight>
              <a:latin typeface="Calibri"/>
              <a:ea typeface="Calibri"/>
              <a:cs typeface="Calibri"/>
              <a:sym typeface="Calibri"/>
            </a:endParaRPr>
          </a:p>
          <a:p>
            <a:pPr marL="0" lvl="0" indent="0" algn="l" rtl="0">
              <a:lnSpc>
                <a:spcPct val="138000"/>
              </a:lnSpc>
              <a:spcBef>
                <a:spcPts val="0"/>
              </a:spcBef>
              <a:spcAft>
                <a:spcPts val="0"/>
              </a:spcAft>
              <a:buNone/>
            </a:pPr>
            <a:endParaRPr sz="1500">
              <a:solidFill>
                <a:srgbClr val="000000"/>
              </a:solidFill>
              <a:highlight>
                <a:schemeClr val="lt1"/>
              </a:highlight>
              <a:latin typeface="Calibri"/>
              <a:ea typeface="Calibri"/>
              <a:cs typeface="Calibri"/>
              <a:sym typeface="Calibri"/>
            </a:endParaRPr>
          </a:p>
          <a:p>
            <a:pPr marL="457200" lvl="0" indent="-323850" algn="l" rtl="0">
              <a:lnSpc>
                <a:spcPct val="138000"/>
              </a:lnSpc>
              <a:spcBef>
                <a:spcPts val="0"/>
              </a:spcBef>
              <a:spcAft>
                <a:spcPts val="0"/>
              </a:spcAft>
              <a:buSzPts val="1500"/>
              <a:buFont typeface="Calibri"/>
              <a:buChar char="●"/>
            </a:pPr>
            <a:r>
              <a:rPr lang="en-GB" sz="1500">
                <a:solidFill>
                  <a:srgbClr val="000000"/>
                </a:solidFill>
                <a:highlight>
                  <a:schemeClr val="lt1"/>
                </a:highlight>
                <a:latin typeface="Calibri"/>
                <a:ea typeface="Calibri"/>
                <a:cs typeface="Calibri"/>
                <a:sym typeface="Calibri"/>
              </a:rPr>
              <a:t>‘Before you like, comment or share content online, use the </a:t>
            </a:r>
            <a:r>
              <a:rPr lang="en-GB" sz="1500" u="sng">
                <a:solidFill>
                  <a:schemeClr val="hlink"/>
                </a:solidFill>
                <a:highlight>
                  <a:schemeClr val="lt1"/>
                </a:highlight>
                <a:latin typeface="Calibri"/>
                <a:ea typeface="Calibri"/>
                <a:cs typeface="Calibri"/>
                <a:sym typeface="Calibri"/>
                <a:hlinkClick r:id="rId3"/>
              </a:rPr>
              <a:t>SHARE checklist </a:t>
            </a:r>
            <a:r>
              <a:rPr lang="en-GB" sz="1500">
                <a:solidFill>
                  <a:srgbClr val="000000"/>
                </a:solidFill>
                <a:highlight>
                  <a:schemeClr val="lt1"/>
                </a:highlight>
                <a:latin typeface="Calibri"/>
                <a:ea typeface="Calibri"/>
                <a:cs typeface="Calibri"/>
                <a:sym typeface="Calibri"/>
              </a:rPr>
              <a:t>to make sure you’re not contributing to the spread of harmful content.’</a:t>
            </a:r>
            <a:endParaRPr sz="1500">
              <a:solidFill>
                <a:srgbClr val="000000"/>
              </a:solidFill>
              <a:highlight>
                <a:schemeClr val="lt1"/>
              </a:highlight>
              <a:latin typeface="Calibri"/>
              <a:ea typeface="Calibri"/>
              <a:cs typeface="Calibri"/>
              <a:sym typeface="Calibri"/>
            </a:endParaRPr>
          </a:p>
          <a:p>
            <a:pPr marL="457200" lvl="0" indent="-323850" algn="l" rtl="0">
              <a:lnSpc>
                <a:spcPct val="138000"/>
              </a:lnSpc>
              <a:spcBef>
                <a:spcPts val="0"/>
              </a:spcBef>
              <a:spcAft>
                <a:spcPts val="0"/>
              </a:spcAft>
              <a:buSzPts val="1500"/>
              <a:buFont typeface="Arial"/>
              <a:buChar char="●"/>
            </a:pPr>
            <a:r>
              <a:rPr lang="en-GB" sz="1500" b="1">
                <a:solidFill>
                  <a:srgbClr val="000000"/>
                </a:solidFill>
                <a:highlight>
                  <a:schemeClr val="lt1"/>
                </a:highlight>
                <a:latin typeface="Calibri"/>
                <a:ea typeface="Calibri"/>
                <a:cs typeface="Calibri"/>
                <a:sym typeface="Calibri"/>
              </a:rPr>
              <a:t>‘</a:t>
            </a:r>
            <a:r>
              <a:rPr lang="en-GB" sz="1500">
                <a:solidFill>
                  <a:srgbClr val="000000"/>
                </a:solidFill>
                <a:latin typeface="Calibri"/>
                <a:ea typeface="Calibri"/>
                <a:cs typeface="Calibri"/>
                <a:sym typeface="Calibri"/>
              </a:rPr>
              <a:t>False information, when shared, can take on a life of its own and have serious consequences. Recently there has been a lot of false information about coronavirus and the new vaccines designed to tackle it. It’s not always easy to spot. The</a:t>
            </a:r>
            <a:r>
              <a:rPr lang="en-GB" sz="1500">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1500" u="sng">
                <a:solidFill>
                  <a:srgbClr val="1155CC"/>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SHARE checklist</a:t>
            </a:r>
            <a:r>
              <a:rPr lang="en-GB" sz="1500" u="sng">
                <a:solidFill>
                  <a:srgbClr val="1155CC"/>
                </a:solidFill>
                <a:highlight>
                  <a:schemeClr val="lt1"/>
                </a:highlight>
                <a:latin typeface="Calibri"/>
                <a:ea typeface="Calibri"/>
                <a:cs typeface="Calibri"/>
                <a:sym typeface="Calibri"/>
              </a:rPr>
              <a:t> </a:t>
            </a:r>
            <a:r>
              <a:rPr lang="en-GB" sz="1500">
                <a:solidFill>
                  <a:srgbClr val="000000"/>
                </a:solidFill>
                <a:latin typeface="Calibri"/>
                <a:ea typeface="Calibri"/>
                <a:cs typeface="Calibri"/>
                <a:sym typeface="Calibri"/>
              </a:rPr>
              <a:t>is an easy tool to pass on to people in your community to help them know what to look out for before they like, comment or share information they come across online.’</a:t>
            </a:r>
            <a:endParaRPr sz="1500">
              <a:solidFill>
                <a:srgbClr val="000000"/>
              </a:solidFill>
              <a:highlight>
                <a:schemeClr val="lt1"/>
              </a:highlight>
              <a:latin typeface="Calibri"/>
              <a:ea typeface="Calibri"/>
              <a:cs typeface="Calibri"/>
              <a:sym typeface="Calibri"/>
            </a:endParaRPr>
          </a:p>
        </p:txBody>
      </p:sp>
      <p:sp>
        <p:nvSpPr>
          <p:cNvPr id="118" name="Google Shape;118;p21"/>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rmAutofit/>
          </a:bodyPr>
          <a:lstStyle/>
          <a:p>
            <a:pPr marL="0" lvl="0" indent="0" algn="l" rtl="0">
              <a:spcBef>
                <a:spcPts val="0"/>
              </a:spcBef>
              <a:spcAft>
                <a:spcPts val="0"/>
              </a:spcAft>
              <a:buNone/>
            </a:pPr>
            <a:r>
              <a:rPr lang="en-GB">
                <a:solidFill>
                  <a:srgbClr val="FFFFFF"/>
                </a:solidFill>
              </a:rPr>
              <a:t>Tackling Misinformation </a:t>
            </a:r>
            <a:endParaRPr>
              <a:solidFill>
                <a:srgbClr val="FFFFFF"/>
              </a:solidFill>
            </a:endParaRPr>
          </a:p>
        </p:txBody>
      </p:sp>
      <p:pic>
        <p:nvPicPr>
          <p:cNvPr id="119" name="Google Shape;119;p21"/>
          <p:cNvPicPr preferRelativeResize="0"/>
          <p:nvPr/>
        </p:nvPicPr>
        <p:blipFill>
          <a:blip r:embed="rId5">
            <a:alphaModFix/>
          </a:blip>
          <a:stretch>
            <a:fillRect/>
          </a:stretch>
        </p:blipFill>
        <p:spPr>
          <a:xfrm>
            <a:off x="5773480" y="1989450"/>
            <a:ext cx="3058821" cy="582300"/>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On-screen Show (16:9)</PresentationFormat>
  <Paragraphs>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Source Code Pro</vt:lpstr>
      <vt:lpstr>Oswald</vt:lpstr>
      <vt:lpstr>Modern Writer</vt:lpstr>
      <vt:lpstr>COVID-19 Vaccine Comms Pack </vt:lpstr>
      <vt:lpstr>What’s included?</vt:lpstr>
      <vt:lpstr>What are Vaccines?</vt:lpstr>
      <vt:lpstr>Vaccine Comms Products and Resources</vt:lpstr>
      <vt:lpstr>PowerPoint Presentation</vt:lpstr>
      <vt:lpstr>Example</vt:lpstr>
      <vt:lpstr>Languages: Translated COVID-19 Guidance</vt:lpstr>
      <vt:lpstr>British Sign Language</vt:lpstr>
      <vt:lpstr>Tackling Misinformation </vt:lpstr>
      <vt:lpstr>Tackling Misinformation </vt:lpstr>
      <vt:lpstr>Example: Tackling Misinformation</vt:lpstr>
      <vt:lpstr>Example: Tackling Misinformation</vt:lpstr>
      <vt:lpstr>Tackling Misinformation: Next steps</vt:lpstr>
      <vt:lpstr>Key messages on COVID-19 Vaccine Scams</vt:lpstr>
      <vt:lpstr>How can you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Comms Pack </dc:title>
  <dc:creator>Peter Reeve</dc:creator>
  <cp:lastModifiedBy>Peter Reeve</cp:lastModifiedBy>
  <cp:revision>1</cp:revision>
  <dcterms:modified xsi:type="dcterms:W3CDTF">2021-02-02T15:34:00Z</dcterms:modified>
</cp:coreProperties>
</file>